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4" r:id="rId1"/>
    <p:sldMasterId id="2147483825" r:id="rId2"/>
  </p:sldMasterIdLst>
  <p:notesMasterIdLst>
    <p:notesMasterId r:id="rId4"/>
  </p:notesMasterIdLst>
  <p:sldIdLst>
    <p:sldId id="2147475271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33"/>
    <a:srgbClr val="660066"/>
    <a:srgbClr val="D9F2D0"/>
    <a:srgbClr val="002060"/>
    <a:srgbClr val="F2AA84"/>
    <a:srgbClr val="FFFFFF"/>
    <a:srgbClr val="F2F2F2"/>
    <a:srgbClr val="66FF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96283" autoAdjust="0"/>
  </p:normalViewPr>
  <p:slideViewPr>
    <p:cSldViewPr snapToGrid="0" showGuides="1">
      <p:cViewPr varScale="1">
        <p:scale>
          <a:sx n="58" d="100"/>
          <a:sy n="58" d="100"/>
        </p:scale>
        <p:origin x="78" y="1134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L SWAIN" userId="653b0778-f63b-4fce-9705-dfb40aee4616" providerId="ADAL" clId="{0935A687-3FF9-4B95-84F4-FBB9D8DA8452}"/>
    <pc:docChg chg="modSld">
      <pc:chgData name="ANIL SWAIN" userId="653b0778-f63b-4fce-9705-dfb40aee4616" providerId="ADAL" clId="{0935A687-3FF9-4B95-84F4-FBB9D8DA8452}" dt="2025-10-06T06:08:23.162" v="0" actId="2062"/>
      <pc:docMkLst>
        <pc:docMk/>
      </pc:docMkLst>
      <pc:sldChg chg="modSp mod">
        <pc:chgData name="ANIL SWAIN" userId="653b0778-f63b-4fce-9705-dfb40aee4616" providerId="ADAL" clId="{0935A687-3FF9-4B95-84F4-FBB9D8DA8452}" dt="2025-10-06T06:08:23.162" v="0" actId="2062"/>
        <pc:sldMkLst>
          <pc:docMk/>
          <pc:sldMk cId="1993156531" sldId="2147475271"/>
        </pc:sldMkLst>
        <pc:graphicFrameChg chg="modGraphic">
          <ac:chgData name="ANIL SWAIN" userId="653b0778-f63b-4fce-9705-dfb40aee4616" providerId="ADAL" clId="{0935A687-3FF9-4B95-84F4-FBB9D8DA8452}" dt="2025-10-06T06:08:23.162" v="0" actId="2062"/>
          <ac:graphicFrameMkLst>
            <pc:docMk/>
            <pc:sldMk cId="1993156531" sldId="2147475271"/>
            <ac:graphicFrameMk id="6" creationId="{57235AA4-B658-0526-D937-2BD1FD15DD9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45659" cy="498135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5"/>
            <a:ext cx="2945659" cy="498135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CA941FBD-0B9C-45BD-B890-E4EE0B8C683E}" type="datetimeFigureOut">
              <a:rPr lang="en-IN" smtClean="0"/>
              <a:pPr/>
              <a:t>06-10-2025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8" tIns="47784" rIns="95568" bIns="47784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64"/>
            <a:ext cx="5438140" cy="3909239"/>
          </a:xfrm>
          <a:prstGeom prst="rect">
            <a:avLst/>
          </a:prstGeom>
        </p:spPr>
        <p:txBody>
          <a:bodyPr vert="horz" lIns="95568" tIns="47784" rIns="95568" bIns="477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30092"/>
            <a:ext cx="2945659" cy="498134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484627A2-1F69-4E20-A5C6-553D3A6BDBC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3E7B5097-66B2-7586-C1BA-63474A96A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838203"/>
            <a:ext cx="711200" cy="244475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500" b="1">
                <a:solidFill>
                  <a:sysClr val="windowText" lastClr="000000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BDCBDE6-E4F7-4B54-817F-AC1011B400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5F174832-CA99-F155-477F-8FA7E027234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31337" y="1142999"/>
            <a:ext cx="11760224" cy="551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21">
            <a:extLst>
              <a:ext uri="{FF2B5EF4-FFF2-40B4-BE49-F238E27FC236}">
                <a16:creationId xmlns:a16="http://schemas.microsoft.com/office/drawing/2014/main" id="{8C1A3550-3C3B-7D69-0525-B28CAFA2F8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31337" y="157164"/>
            <a:ext cx="9803617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566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AAC10-7BD6-B619-A94D-07E789CC4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ECB2F-F4BB-BFAD-5F9A-F911B140B4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A9141-1422-0198-48E3-C2EFAE3E4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08D62-CCB7-3AB6-259C-7F4D4F695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2DEE6-9317-2585-9415-9DD3D85F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B954C-9C75-A75A-FA5E-5C6E241B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6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1636E-EF7B-CFFF-6BBC-5AA71A15A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8B102-ED48-834B-AA2D-43017EEEB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5E7AF8-511C-D827-041A-3C5A25404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47FF70-AA10-89EB-D3EE-E5DED75AE3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9DEDCA-8F35-9C62-7E20-2A08009FD2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E696E0-8165-0FF4-C7C7-CDCBD8DB4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A48E4-03AA-A142-B057-69801B7B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A3987-FA1E-98C5-D5F0-96717E6A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0625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28A7E-69FF-3CD1-765F-D5F9DF23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84D929-D883-A35F-2065-18234874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BD616-8B9B-35BB-15B5-B8F236B20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4396A-4A19-06E1-EC22-D6B9527E8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9117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B8EA75-0FC1-1083-B949-8183D4269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385DE3-787A-32AD-3013-DECC13D1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27D02D-B324-A189-A3DE-D11ED6DE5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0493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FE454-F202-EC1F-1695-DDCF4B17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15788-050F-5309-4F45-F3D9E67D9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5AC5F-7CFA-8C82-B0C9-D637E2531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8ED54-CC4C-3F66-4061-6BDDC87ED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3BBE6-8C75-2858-6E76-A02131F0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A3AEC-9EAF-F607-329A-9B64CC01B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5559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E49F9-EE56-AC9E-73F3-7A524C6B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A992D8-26B5-5A62-17E4-43D6AFF260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FF74F-AB41-4985-F344-60D2C3F17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189A3-0036-4195-E3F9-A537CF6FF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B3351-522D-0AD7-6087-06FBE42DC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5E321-D871-26CE-4142-EAACEEF7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5587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9AE22-472D-3F21-CDD8-40CAFE886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34652-21CC-9C7A-FBAA-05C56F6B3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C73C9-304C-99BD-9D44-1CD94F3A6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74D23-C34D-2410-DC7C-BCB42197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51519-13C8-D13A-DFDA-20D443F0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9674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358751-F901-C296-CF44-C0E2AF04C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C0C80-78C0-E18B-D278-BF65E632E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FD480-62A2-DDBF-2EBA-DB9C7C8D9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F9041-4DA4-250E-797C-519397156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0DEE9-BB21-9C6D-0CEE-4941FF156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57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4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4"/>
            <a:ext cx="9497484" cy="1673225"/>
          </a:xfrm>
          <a:prstGeom prst="rect">
            <a:avLst/>
          </a:prstGeom>
        </p:spPr>
        <p:txBody>
          <a:bodyPr/>
          <a:lstStyle>
            <a:lvl1pPr eaLnBrk="1" latinLnBrk="0" hangingPunct="1">
              <a:buNone/>
              <a:defRPr kumimoji="0" sz="28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  <a:lvl2pPr eaLnBrk="1" latinLnBrk="0" hangingPunct="1">
              <a:buNone/>
              <a:defRPr kumimoji="0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buNone/>
              <a:defRPr kumimoji="0" sz="4400" b="0" cap="none" spc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3"/>
            <a:ext cx="1727200" cy="701675"/>
          </a:xfrm>
        </p:spPr>
        <p:txBody>
          <a:bodyPr>
            <a:noAutofit/>
          </a:bodyPr>
          <a:lstStyle>
            <a:lvl1pPr eaLnBrk="1" latinLnBrk="0" hangingPunct="1">
              <a:defRPr kumimoji="0" sz="24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9A724DD-87D0-466F-8F95-4495A43BDBA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6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37" y="157164"/>
            <a:ext cx="9803617" cy="61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8000" y="1143005"/>
            <a:ext cx="5630533" cy="52577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56668" y="1143000"/>
            <a:ext cx="5630533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/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9AEB64B4-A014-9486-903F-1004BF189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838203"/>
            <a:ext cx="711200" cy="244475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500" b="1">
                <a:solidFill>
                  <a:sysClr val="windowText" lastClr="000000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BDCBDE6-E4F7-4B54-817F-AC1011B400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4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2">
            <a:extLst>
              <a:ext uri="{FF2B5EF4-FFF2-40B4-BE49-F238E27FC236}">
                <a16:creationId xmlns:a16="http://schemas.microsoft.com/office/drawing/2014/main" id="{9705BF32-42D8-6B02-B376-1DC49DA3AB08}"/>
              </a:ext>
            </a:extLst>
          </p:cNvPr>
          <p:cNvSpPr txBox="1">
            <a:spLocks/>
          </p:cNvSpPr>
          <p:nvPr userDrawn="1"/>
        </p:nvSpPr>
        <p:spPr>
          <a:xfrm>
            <a:off x="0" y="838203"/>
            <a:ext cx="711200" cy="244475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defPPr>
              <a:defRPr lang="en-US"/>
            </a:defPPr>
            <a:lvl1pPr marL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2000" b="1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8BDCBDE6-E4F7-4B54-817F-AC1011B40094}" type="slidenum">
              <a:rPr lang="en-US" sz="1500" smtClean="0"/>
              <a:pPr>
                <a:defRPr/>
              </a:pPr>
              <a:t>‹#›</a:t>
            </a:fld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11548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16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E458E-F53E-4560-8358-3E2E69372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DAFE44-07EC-4EB3-A15A-ED3A6DDE3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0D988-1067-4C9D-9447-2285E0F88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AB1F04-B4B6-49F9-9F7D-76460147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2EBC1-B2D0-4F82-ADB2-4C189B1791E7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230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027A0-5889-BEB4-5894-2CE09DD2C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2252E1-74F1-F802-D074-1676C7C17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6277C-E218-235D-21CB-0C67578C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50A2F-F091-47B7-AC23-8525D72D2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0F018-22D4-ED3F-46D4-FB3586FC6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291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6EDC-BF9C-ADA2-8AD3-E222D43A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155C4-67F1-0028-400D-B014DDF4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D9627-1AA7-ED07-DCE7-8F745A5F0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3D44B-6110-6369-C7CF-233B4342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25CE4-0985-3DCF-DA2D-911725C1D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100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3BD18-8DE3-210F-2D65-BCB5333C8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495AC-3C7D-2201-DAE5-6D1A99FAF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2028E-4EF7-84DB-1F72-05475D90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1A02E-C33F-C223-4FD3-1D55586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E4CC2-7FFE-56DF-8771-BDBDAF92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064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546" y="1150938"/>
            <a:ext cx="11757463" cy="551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822327"/>
            <a:ext cx="12192000" cy="32067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846139"/>
            <a:ext cx="711200" cy="22860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846140"/>
            <a:ext cx="11201400" cy="220663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838203"/>
            <a:ext cx="711200" cy="244475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500" b="1">
                <a:solidFill>
                  <a:sysClr val="windowText" lastClr="000000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BDCBDE6-E4F7-4B54-817F-AC1011B400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393" name="Title Placeholder 21"/>
          <p:cNvSpPr>
            <a:spLocks noGrp="1"/>
          </p:cNvSpPr>
          <p:nvPr>
            <p:ph type="title"/>
          </p:nvPr>
        </p:nvSpPr>
        <p:spPr bwMode="auto">
          <a:xfrm>
            <a:off x="231337" y="157164"/>
            <a:ext cx="9803617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B766E6-A701-1FDF-DF96-111AF0ED832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4675" y="157164"/>
            <a:ext cx="2002082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6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mc:AlternateContent xmlns:mc="http://schemas.openxmlformats.org/markup-compatibility/2006" xmlns:p14="http://schemas.microsoft.com/office/powerpoint/2010/main">
    <mc:Choice Requires="p14">
      <p:transition spd="slow" p14:dur="50000">
        <p:fade thruBlk="1"/>
      </p:transition>
    </mc:Choice>
    <mc:Fallback xmlns="">
      <p:transition spd="slow">
        <p:fade thruBlk="1"/>
      </p:transition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+mj-lt"/>
          <a:ea typeface="+mj-ea"/>
          <a:cs typeface="Nirmala U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6pPr>
      <a:lvl7pPr marL="914378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w Cen MT" pitchFamily="34" charset="0"/>
        </a:defRPr>
      </a:lvl9pPr>
      <a:extLst/>
    </p:titleStyle>
    <p:bodyStyle>
      <a:lvl1pPr marL="319080" indent="-319080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j-lt"/>
          <a:ea typeface="+mn-ea"/>
          <a:cs typeface="Nirmala UI" pitchFamily="34" charset="0"/>
        </a:defRPr>
      </a:lvl1pPr>
      <a:lvl2pPr marL="639747" indent="-273044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j-lt"/>
          <a:ea typeface="+mn-ea"/>
          <a:cs typeface="Nirmala UI" pitchFamily="34" charset="0"/>
        </a:defRPr>
      </a:lvl2pPr>
      <a:lvl3pPr marL="914378" indent="-228594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400" kern="1200">
          <a:solidFill>
            <a:schemeClr val="tx1"/>
          </a:solidFill>
          <a:latin typeface="+mj-lt"/>
          <a:ea typeface="+mn-ea"/>
          <a:cs typeface="Nirmala UI" pitchFamily="34" charset="0"/>
        </a:defRPr>
      </a:lvl3pPr>
      <a:lvl4pPr marL="1371566" indent="-228594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400" kern="1200">
          <a:solidFill>
            <a:schemeClr val="tx1"/>
          </a:solidFill>
          <a:latin typeface="+mj-lt"/>
          <a:ea typeface="+mn-ea"/>
          <a:cs typeface="Nirmala UI" pitchFamily="34" charset="0"/>
        </a:defRPr>
      </a:lvl4pPr>
      <a:lvl5pPr marL="1828754" indent="-228594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400" kern="1200">
          <a:solidFill>
            <a:schemeClr val="tx1"/>
          </a:solidFill>
          <a:latin typeface="+mj-lt"/>
          <a:ea typeface="+mn-ea"/>
          <a:cs typeface="Nirmala UI" pitchFamily="34" charset="0"/>
        </a:defRPr>
      </a:lvl5pPr>
      <a:lvl6pPr marL="2103068" indent="-228594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381" indent="-228594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694" indent="-228594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28594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96EA9B-6A0B-AF69-37C8-475597C30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A9C0-3E6C-C525-08E5-32373030D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993D2-60C8-AF00-9A4D-53222493D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EFBE98-63E8-4771-A145-75064317A1E1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E921B-1D62-A62D-97BF-8CB5DCE74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8F5D-2BFE-768D-E63F-9F03C4499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0734EC-744B-49F0-9F89-B1E9B980A7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15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7235AA4-B658-0526-D937-2BD1FD15DD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920183"/>
              </p:ext>
            </p:extLst>
          </p:nvPr>
        </p:nvGraphicFramePr>
        <p:xfrm>
          <a:off x="48126" y="679068"/>
          <a:ext cx="12074464" cy="5854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487">
                  <a:extLst>
                    <a:ext uri="{9D8B030D-6E8A-4147-A177-3AD203B41FA5}">
                      <a16:colId xmlns:a16="http://schemas.microsoft.com/office/drawing/2014/main" val="2606839846"/>
                    </a:ext>
                  </a:extLst>
                </a:gridCol>
                <a:gridCol w="1585065">
                  <a:extLst>
                    <a:ext uri="{9D8B030D-6E8A-4147-A177-3AD203B41FA5}">
                      <a16:colId xmlns:a16="http://schemas.microsoft.com/office/drawing/2014/main" val="374644674"/>
                    </a:ext>
                  </a:extLst>
                </a:gridCol>
                <a:gridCol w="1553392">
                  <a:extLst>
                    <a:ext uri="{9D8B030D-6E8A-4147-A177-3AD203B41FA5}">
                      <a16:colId xmlns:a16="http://schemas.microsoft.com/office/drawing/2014/main" val="763002154"/>
                    </a:ext>
                  </a:extLst>
                </a:gridCol>
                <a:gridCol w="1482072">
                  <a:extLst>
                    <a:ext uri="{9D8B030D-6E8A-4147-A177-3AD203B41FA5}">
                      <a16:colId xmlns:a16="http://schemas.microsoft.com/office/drawing/2014/main" val="424836598"/>
                    </a:ext>
                  </a:extLst>
                </a:gridCol>
                <a:gridCol w="2078182">
                  <a:extLst>
                    <a:ext uri="{9D8B030D-6E8A-4147-A177-3AD203B41FA5}">
                      <a16:colId xmlns:a16="http://schemas.microsoft.com/office/drawing/2014/main" val="1243379262"/>
                    </a:ext>
                  </a:extLst>
                </a:gridCol>
                <a:gridCol w="4857266">
                  <a:extLst>
                    <a:ext uri="{9D8B030D-6E8A-4147-A177-3AD203B41FA5}">
                      <a16:colId xmlns:a16="http://schemas.microsoft.com/office/drawing/2014/main" val="1861900080"/>
                    </a:ext>
                  </a:extLst>
                </a:gridCol>
              </a:tblGrid>
              <a:tr h="76842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Sl. No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Mine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Agency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Void Capacity (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Mcum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Ash filling Status as on 30</a:t>
                      </a:r>
                      <a:r>
                        <a:rPr lang="en-US" sz="14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Sept’25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Remarks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334721"/>
                  </a:ext>
                </a:extLst>
              </a:tr>
              <a:tr h="76842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South Balanda Quarry- 2&amp;3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TTPS (NTPC)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14.73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14.570 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Mcum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(filling completed)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Reclamation works is being carried out by TTPS. 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415010"/>
                  </a:ext>
                </a:extLst>
              </a:tr>
              <a:tr h="52674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South Balanda Quarry-1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NBVL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0.883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0.670 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Mcum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(Continuing)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Balance to be filled 0.213 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Mcum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894542"/>
                  </a:ext>
                </a:extLst>
              </a:tr>
              <a:tr h="76842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Jagannath OCP VII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TTPS (NTPC)</a:t>
                      </a:r>
                      <a:endParaRPr lang="en-IN" sz="1400" b="0" i="0" u="none" strike="noStrike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3.96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0.462 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Mcum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(Filling discontinued ) 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TTPS (NTPC) is currently not carrying out dumping operations, as all its existing units have been decommissioned.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125552"/>
                  </a:ext>
                </a:extLst>
              </a:tr>
              <a:tr h="557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Jagannath OCP, Quarry VIII</a:t>
                      </a:r>
                      <a:endParaRPr lang="en-IN" sz="1400" b="0" i="0" u="none" strike="noStrike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TSTPS (NTPC, Kaniha)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17.82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4.63 Mcum (Continuing)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Balance to be filled 13.18 Mcum.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456099"/>
                  </a:ext>
                </a:extLst>
              </a:tr>
              <a:tr h="52344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Bharatpur</a:t>
                      </a: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OCP 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NALCO </a:t>
                      </a:r>
                      <a:endParaRPr lang="en-IN" sz="1400" b="0" i="0" u="none" strike="noStrike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13.91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6.49 Mcum (Continuing)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Balance to be filled 7.57 Mcum.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755762"/>
                  </a:ext>
                </a:extLst>
              </a:tr>
              <a:tr h="51228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Jagannath OCP Quarry IV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TFL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10.58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 be started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M/s. Talcher Fertilizers Ltd. plant is under construction.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511754"/>
                  </a:ext>
                </a:extLst>
              </a:tr>
              <a:tr h="59317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Jagannath OCP Quarry IV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JITPL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6.00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 be started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Awaiting for statutory clearances- to be submitted by JITPL. 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279803"/>
                  </a:ext>
                </a:extLst>
              </a:tr>
              <a:tr h="42059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Jagannath OCP Quarry IV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Vedanta Ltd.</a:t>
                      </a:r>
                      <a:endParaRPr lang="en-IN" sz="1400" b="0" i="0" u="none" strike="noStrike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6.43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 be started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Allocated in 11th CLWG held on 27th July 2025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3160"/>
                  </a:ext>
                </a:extLst>
              </a:tr>
              <a:tr h="344825"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TOTAL</a:t>
                      </a:r>
                      <a:endParaRPr lang="en-IN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74.73 Mcum </a:t>
                      </a:r>
                      <a:endParaRPr lang="en-IN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27.238 Mcum</a:t>
                      </a:r>
                      <a:endParaRPr lang="en-IN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656" marR="116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38184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14168-8D4A-F27E-DF6E-B2E2B96E8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752D97-C527-4152-8CA5-F54019CCAFF3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0F5F4-3203-44D5-CFF7-FAB2E3D77A35}"/>
              </a:ext>
            </a:extLst>
          </p:cNvPr>
          <p:cNvSpPr txBox="1"/>
          <p:nvPr/>
        </p:nvSpPr>
        <p:spPr>
          <a:xfrm>
            <a:off x="0" y="0"/>
            <a:ext cx="12192000" cy="630942"/>
          </a:xfrm>
          <a:prstGeom prst="rect">
            <a:avLst/>
          </a:prstGeom>
          <a:solidFill>
            <a:srgbClr val="002060"/>
          </a:solidFill>
        </p:spPr>
        <p:txBody>
          <a:bodyPr wrap="square" tIns="68580" bIns="68580" rtlCol="0">
            <a:spAutoFit/>
          </a:bodyPr>
          <a:lstStyle>
            <a:defPPr>
              <a:defRPr lang="en-US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prstClr val="white"/>
                </a:solidFill>
                <a:latin typeface="Footlight MT Light" panose="0204060206030A020304" pitchFamily="18" charset="0"/>
                <a:cs typeface="Times New Roman" panose="02020603050405020304" pitchFamily="18" charset="0"/>
              </a:defRPr>
            </a:lvl1pPr>
            <a:lvl2pPr marL="0" lvl="1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prstClr val="white"/>
                </a:solidFill>
                <a:latin typeface="Footlight MT Light" panose="0204060206030A020304" pitchFamily="18" charset="0"/>
                <a:cs typeface="Times New Roman" panose="02020603050405020304" pitchFamily="18" charset="0"/>
              </a:defRPr>
            </a:lvl2pPr>
          </a:lstStyle>
          <a:p>
            <a:pPr marL="0" marR="0" lvl="1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Status of Fly Ash Filling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5A6BAF-E8C7-9764-FB86-3672A0C799DD}"/>
              </a:ext>
            </a:extLst>
          </p:cNvPr>
          <p:cNvSpPr txBox="1"/>
          <p:nvPr/>
        </p:nvSpPr>
        <p:spPr>
          <a:xfrm>
            <a:off x="0" y="6533127"/>
            <a:ext cx="75479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Bhushan steel has filled 0.416 Mcum of ash in Jagannath OCP, Quarry IV till Feb, 2016.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56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16x9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3340</TotalTime>
  <Words>238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Arial Black</vt:lpstr>
      <vt:lpstr>Times New Roman</vt:lpstr>
      <vt:lpstr>Tw Cen MT</vt:lpstr>
      <vt:lpstr>Wingdings</vt:lpstr>
      <vt:lpstr>WidescreenPresentation16x9</vt:lpstr>
      <vt:lpstr>9_Office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ARVIND KUMAR MISHRA</dc:creator>
  <cp:lastModifiedBy>ANIL SWAIN</cp:lastModifiedBy>
  <cp:revision>514</cp:revision>
  <cp:lastPrinted>2025-09-15T13:51:47Z</cp:lastPrinted>
  <dcterms:created xsi:type="dcterms:W3CDTF">2024-05-15T11:06:00Z</dcterms:created>
  <dcterms:modified xsi:type="dcterms:W3CDTF">2025-10-06T06:08:28Z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8CF6BE1DB500461A945AB682208E7CB7_12</vt:lpwstr>
  </property>
  <property fmtid="{D5CDD505-2E9C-101B-9397-08002B2CF9AE}" pid="3" name="KSOProductBuildVer">
    <vt:lpwstr>1033-12.2.0.21931</vt:lpwstr>
  </property>
</Properties>
</file>